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9729-2A6A-C744-77CF-57487DDA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F61B2A-F84A-3CEB-AAE7-E603B405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DE41-3582-4CB2-A342-C0733B5DB64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9FC48-1AA3-3920-9EB5-769FA8CD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6D605-E383-B54E-43CA-5560C086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0474-1618-491B-84DB-B942FAFD8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2E18A-D641-370A-10AB-76499AAD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B1B3-5E1F-A851-4E41-95F08D0F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549AA-B6CC-7475-6E7C-C96709351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DE41-3582-4CB2-A342-C0733B5DB64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6BE4-2A37-D69D-E791-BFB183881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E6556-091E-7EAB-D21C-59874D382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0474-1618-491B-84DB-B942FAFD8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F2DA28-1C41-472D-244A-7C457812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Bronchial and nasal epithelium: are they the same?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6AD37-DD81-2241-B8B8-C308135E0E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8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035924-2B5B-08B6-F842-3F652735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 of TSLP, IL-25 and IL-33 in allergic rhinitis</a:t>
            </a:r>
            <a:r>
              <a:rPr lang="en-GB" baseline="30000"/>
              <a:t>1–4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49862-EA4C-CE17-A38B-E3543CE4AC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8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FBC321-E231-6AC0-4194-FB9045FD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Expression of TSLP, IL-25 and IL-33 are elevated in CRSwNP</a:t>
            </a:r>
            <a:r>
              <a:rPr lang="en-GB" baseline="30000"/>
              <a:t>1–3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FC73A-B311-6D8A-900B-AE2117FF54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6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A6BB31-AB62-43F4-FA6E-E9F6E496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Expression of TSLP and IL-33 are elevated in asthma</a:t>
            </a:r>
            <a:r>
              <a:rPr lang="en-GB" baseline="3000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D828C-1824-A961-697F-EABDD4A573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7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54F679-D7B1-ABC0-1842-2BCFFD61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Similar inflammatory processes are associated with both </a:t>
            </a:r>
            <a:br>
              <a:rPr lang="en-GB"/>
            </a:br>
            <a:r>
              <a:rPr lang="en-GB"/>
              <a:t>upper and lower airways diseases</a:t>
            </a:r>
            <a:r>
              <a:rPr lang="en-GB" baseline="30000"/>
              <a:t>1–6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B9963-A64C-6505-CD07-9F0E4C7409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6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19FAB8-CDD2-2359-DB07-9E047BE1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0C7A4-A8B0-B1F7-3ECA-FC984279C7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2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CE2E3D-9E8D-E48F-9A65-8A9310D66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Conflicts of interest disclosures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9D88D-43EA-07BE-AEF7-ADD02B26DE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3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2AEEAB-C946-354F-5654-12A822E4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/>
            </a:br>
            <a:r>
              <a:rPr lang="en-GB"/>
              <a:t>The case of allergic rhinitis and asthma: epidemiology</a:t>
            </a:r>
            <a:r>
              <a:rPr lang="en-GB" baseline="30000"/>
              <a:t>1</a:t>
            </a:r>
            <a:r>
              <a:rPr lang="en-GB"/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999AE-D166-E9B6-2DDD-BD404787A2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8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32BB05-CB8D-48BB-C6D2-E5216E7F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case of allergic rhinitis and asthma: burden</a:t>
            </a:r>
            <a:r>
              <a:rPr lang="en-GB" baseline="30000"/>
              <a:t>1</a:t>
            </a:r>
            <a:r>
              <a:rPr lang="en-GB"/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5C581-0AFE-86F8-4CB5-90E33EC619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962E76-D30D-E750-1856-FF3A4AF1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/>
            </a:br>
            <a:r>
              <a:rPr lang="en-GB"/>
              <a:t>The case of CRSwNP prevalence in patients with severe asthma</a:t>
            </a:r>
            <a:r>
              <a:rPr lang="en-GB" baseline="30000"/>
              <a:t>1</a:t>
            </a:r>
            <a:r>
              <a:rPr lang="en-GB"/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7E528-11BB-3C22-62E7-0ABE389FA3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5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03093A-2470-7383-1660-517BEC65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/>
            </a:br>
            <a:r>
              <a:rPr lang="en-GB"/>
              <a:t>The case of CRSwNP burden in patients with severe asthma</a:t>
            </a:r>
            <a:r>
              <a:rPr lang="en-GB" baseline="30000"/>
              <a:t>1,2 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1293F-C3DF-74F1-1A9A-9126207ED7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7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45CBD1-AB3A-7546-7429-756BD0DA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Allergic rhinitis, CRSwNP and asthma are complex and heterogeneous inflammatory conditions of multiple </a:t>
            </a:r>
            <a:r>
              <a:rPr lang="en-GB"/>
              <a:t>aetiology</a:t>
            </a:r>
            <a:r>
              <a:rPr lang="en-GB" baseline="30000"/>
              <a:t>1,2</a:t>
            </a:r>
            <a:endParaRPr lang="en-GB" baseline="3000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08E51-2032-20DA-A4B6-C815AB5BAE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0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160655-8AF5-BB9B-DF5F-D41F90F0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/>
            </a:br>
            <a:r>
              <a:rPr lang="en-GB"/>
              <a:t>Pathobiological considerations</a:t>
            </a:r>
            <a:r>
              <a:rPr lang="en-GB" baseline="30000"/>
              <a:t>1–5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43DB4B-93F9-51DB-B3DB-BD1B56FB87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4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040218-6EC7-C3F1-17CA-909D92E6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/>
            </a:br>
            <a:r>
              <a:rPr lang="en-GB"/>
              <a:t>Epithelial structure and functions</a:t>
            </a:r>
            <a:r>
              <a:rPr lang="en-GB" baseline="30000"/>
              <a:t>1–11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53DA4-BD44-D9C5-3782-F9EA69BF81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27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3F66318A-F53F-4094-8301-1F0CE7BB0939}"/>
</file>

<file path=customXml/itemProps2.xml><?xml version="1.0" encoding="utf-8"?>
<ds:datastoreItem xmlns:ds="http://schemas.openxmlformats.org/officeDocument/2006/customXml" ds:itemID="{ED656478-25EB-4C34-A98C-A69B3678D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4DFD5D-BA3E-4D38-B2A4-17A2D40B476A}">
  <ds:schemaRefs>
    <ds:schemaRef ds:uri="http://purl.org/dc/terms/"/>
    <ds:schemaRef ds:uri="18ce686f-ec55-47ba-93ac-4e1affdd0871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0fe46a7-c1fe-44cb-b57a-c90be0d90d64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8E1E066-01CE-4CB1-884F-B9BE48CD2F7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Bronchial and nasal epithelium: are they the same?</vt:lpstr>
      <vt:lpstr>Conflicts of interest disclosures</vt:lpstr>
      <vt:lpstr> The case of allergic rhinitis and asthma: epidemiology1 </vt:lpstr>
      <vt:lpstr>The case of allergic rhinitis and asthma: burden1 </vt:lpstr>
      <vt:lpstr> The case of CRSwNP prevalence in patients with severe asthma1 </vt:lpstr>
      <vt:lpstr> The case of CRSwNP burden in patients with severe asthma1,2 </vt:lpstr>
      <vt:lpstr>Allergic rhinitis, CRSwNP and asthma are complex and heterogeneous inflammatory conditions of multiple aetiology1,2</vt:lpstr>
      <vt:lpstr> Pathobiological considerations1–5</vt:lpstr>
      <vt:lpstr> Epithelial structure and functions1–11</vt:lpstr>
      <vt:lpstr>Role of TSLP, IL-25 and IL-33 in allergic rhinitis1–4</vt:lpstr>
      <vt:lpstr>Expression of TSLP, IL-25 and IL-33 are elevated in CRSwNP1–3</vt:lpstr>
      <vt:lpstr>Expression of TSLP and IL-33 are elevated in asthma1</vt:lpstr>
      <vt:lpstr>Similar inflammatory processes are associated with both  upper and lower airways diseases1–6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Bronchial and nasal epithelium: are they the same?</dc:title>
  <dc:creator>Zoe Rogers</dc:creator>
  <cp:lastModifiedBy>Zoe Rogers</cp:lastModifiedBy>
  <cp:revision>1</cp:revision>
  <dcterms:created xsi:type="dcterms:W3CDTF">2024-02-08T13:52:27Z</dcterms:created>
  <dcterms:modified xsi:type="dcterms:W3CDTF">2024-02-08T13:52:27Z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